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2"/>
  </p:notesMasterIdLst>
  <p:sldIdLst>
    <p:sldId id="256" r:id="rId2"/>
    <p:sldId id="257" r:id="rId3"/>
    <p:sldId id="258" r:id="rId4"/>
    <p:sldId id="259" r:id="rId5"/>
    <p:sldId id="260" r:id="rId6"/>
    <p:sldId id="274" r:id="rId7"/>
    <p:sldId id="282" r:id="rId8"/>
    <p:sldId id="284" r:id="rId9"/>
    <p:sldId id="285" r:id="rId10"/>
    <p:sldId id="286" r:id="rId11"/>
    <p:sldId id="287" r:id="rId12"/>
    <p:sldId id="288" r:id="rId13"/>
    <p:sldId id="290" r:id="rId14"/>
    <p:sldId id="296" r:id="rId15"/>
    <p:sldId id="298" r:id="rId16"/>
    <p:sldId id="299" r:id="rId17"/>
    <p:sldId id="301" r:id="rId18"/>
    <p:sldId id="302" r:id="rId19"/>
    <p:sldId id="303" r:id="rId20"/>
    <p:sldId id="304" r:id="rId21"/>
    <p:sldId id="305" r:id="rId22"/>
    <p:sldId id="317" r:id="rId23"/>
    <p:sldId id="318" r:id="rId24"/>
    <p:sldId id="322" r:id="rId25"/>
    <p:sldId id="325" r:id="rId26"/>
    <p:sldId id="328" r:id="rId27"/>
    <p:sldId id="329" r:id="rId28"/>
    <p:sldId id="330" r:id="rId29"/>
    <p:sldId id="331" r:id="rId30"/>
    <p:sldId id="332" r:id="rId31"/>
    <p:sldId id="336" r:id="rId32"/>
    <p:sldId id="337" r:id="rId33"/>
    <p:sldId id="339" r:id="rId34"/>
    <p:sldId id="340" r:id="rId35"/>
    <p:sldId id="342" r:id="rId36"/>
    <p:sldId id="343" r:id="rId37"/>
    <p:sldId id="344" r:id="rId38"/>
    <p:sldId id="346" r:id="rId39"/>
    <p:sldId id="349" r:id="rId40"/>
    <p:sldId id="351" r:id="rId41"/>
    <p:sldId id="352" r:id="rId42"/>
    <p:sldId id="355" r:id="rId43"/>
    <p:sldId id="356" r:id="rId44"/>
    <p:sldId id="358" r:id="rId45"/>
    <p:sldId id="360" r:id="rId46"/>
    <p:sldId id="361" r:id="rId47"/>
    <p:sldId id="362" r:id="rId48"/>
    <p:sldId id="365" r:id="rId49"/>
    <p:sldId id="368" r:id="rId50"/>
    <p:sldId id="369" r:id="rId51"/>
    <p:sldId id="370" r:id="rId52"/>
    <p:sldId id="372" r:id="rId53"/>
    <p:sldId id="374" r:id="rId54"/>
    <p:sldId id="375" r:id="rId55"/>
    <p:sldId id="377" r:id="rId56"/>
    <p:sldId id="382" r:id="rId57"/>
    <p:sldId id="386" r:id="rId58"/>
    <p:sldId id="387" r:id="rId59"/>
    <p:sldId id="388" r:id="rId60"/>
    <p:sldId id="389" r:id="rId61"/>
    <p:sldId id="390" r:id="rId62"/>
    <p:sldId id="391" r:id="rId63"/>
    <p:sldId id="392" r:id="rId64"/>
    <p:sldId id="393" r:id="rId65"/>
    <p:sldId id="394" r:id="rId66"/>
    <p:sldId id="395" r:id="rId67"/>
    <p:sldId id="403" r:id="rId68"/>
    <p:sldId id="404" r:id="rId69"/>
    <p:sldId id="405" r:id="rId70"/>
    <p:sldId id="406" r:id="rId71"/>
  </p:sldIdLst>
  <p:sldSz cx="9144000" cy="6858000" type="screen4x3"/>
  <p:notesSz cx="6858000" cy="9144000"/>
  <p:photoAlbum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44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FC1AD-333A-4D4D-B38F-B3E3D45EC6F3}" type="datetimeFigureOut">
              <a:rPr lang="fr-FR" smtClean="0"/>
              <a:t>13/06/2025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E1C1CA-7BBC-46AC-AF48-7C72F646E5E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5883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1C1CA-7BBC-46AC-AF48-7C72F646E5E1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7800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95737-2DE8-44B3-9C6E-0A82277D18E0}" type="datetime1">
              <a:rPr lang="fr-FR" smtClean="0"/>
              <a:t>13/06/2025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1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FCBEF-136C-4ECA-BC9E-A4642542CE35}" type="datetime1">
              <a:rPr lang="fr-FR" smtClean="0"/>
              <a:t>13/06/2025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2209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505D0-57CB-4E1A-BEBA-C1E008040C21}" type="datetime1">
              <a:rPr lang="fr-FR" smtClean="0"/>
              <a:t>13/06/2025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625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DB139-95D5-4F94-883A-AA09EDB01F2C}" type="datetime1">
              <a:rPr lang="fr-FR" smtClean="0"/>
              <a:t>13/06/2025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3643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B5CEA-46CA-4A64-A808-54A9479DA2F6}" type="datetime1">
              <a:rPr lang="fr-FR" smtClean="0"/>
              <a:t>13/06/2025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9252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71DBC-CA31-4AF5-AC4F-ACA3555CA90A}" type="datetime1">
              <a:rPr lang="fr-FR" smtClean="0"/>
              <a:t>13/06/2025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425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A3715-3952-4673-B176-800FA8234373}" type="datetime1">
              <a:rPr lang="fr-FR" smtClean="0"/>
              <a:t>13/06/2025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3920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92CDB-BDD0-4BF1-8784-61E0CEC01666}" type="datetime1">
              <a:rPr lang="fr-FR" smtClean="0"/>
              <a:t>13/06/2025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2508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C68F8-F2D0-4953-8853-A6038A72D89F}" type="datetime1">
              <a:rPr lang="fr-FR" smtClean="0"/>
              <a:t>13/06/2025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2267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7C8B9-19AB-43DB-9C4C-039C78103B5F}" type="datetime1">
              <a:rPr lang="fr-FR" smtClean="0"/>
              <a:t>13/06/2025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0721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C5B48-FD69-4A3C-9A04-8908E9D44499}" type="datetime1">
              <a:rPr lang="fr-FR" smtClean="0"/>
              <a:t>13/06/2025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364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A31A9-3AB3-4A48-B2B5-76D000658983}" type="datetime1">
              <a:rPr lang="fr-FR" smtClean="0"/>
              <a:t>13/06/2025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ABDFF-41FD-40F4-B06A-5FF2979B29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95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fr-FR" sz="2200" dirty="0"/>
            </a:br>
            <a:br>
              <a:rPr lang="fr-FR" sz="2200" dirty="0"/>
            </a:br>
            <a:br>
              <a:rPr lang="fr-FR" sz="2200" dirty="0"/>
            </a:br>
            <a:br>
              <a:rPr lang="fr-FR" sz="2200" dirty="0"/>
            </a:br>
            <a:br>
              <a:rPr lang="fr-FR" sz="2200" dirty="0"/>
            </a:br>
            <a:br>
              <a:rPr lang="fr-FR" sz="2200" dirty="0"/>
            </a:br>
            <a:br>
              <a:rPr lang="fr-FR" sz="2200" dirty="0"/>
            </a:br>
            <a:br>
              <a:rPr lang="fr-FR" sz="2200" dirty="0"/>
            </a:br>
            <a:br>
              <a:rPr lang="fr-FR" sz="2200" dirty="0"/>
            </a:br>
            <a:br>
              <a:rPr lang="fr-FR" sz="2200" dirty="0"/>
            </a:br>
            <a:br>
              <a:rPr lang="fr-FR" sz="2200" dirty="0"/>
            </a:br>
            <a:br>
              <a:rPr lang="fr-FR" dirty="0"/>
            </a:br>
            <a:br>
              <a:rPr lang="fr-FR" dirty="0"/>
            </a:br>
            <a:r>
              <a:rPr lang="fr-FR" sz="1600" dirty="0"/>
              <a:t>Annexe 5 au Cahier des Clauses Techniques </a:t>
            </a:r>
            <a:br>
              <a:rPr lang="fr-FR" sz="1600" dirty="0"/>
            </a:br>
            <a:r>
              <a:rPr lang="fr-FR" sz="1600" dirty="0"/>
              <a:t>Synoptiques et vues d’écran GTC</a:t>
            </a:r>
            <a:br>
              <a:rPr lang="fr-FR" sz="1600" dirty="0"/>
            </a:br>
            <a:r>
              <a:rPr lang="fr-FR" sz="1100" dirty="0"/>
              <a:t>(Liste non exhaustive)</a:t>
            </a:r>
            <a:br>
              <a:rPr lang="fr-FR" sz="1100" dirty="0"/>
            </a:br>
            <a:r>
              <a:rPr lang="fr-FR" sz="1600" dirty="0"/>
              <a:t>Exploitation maintenance CVCD Grand Bercy</a:t>
            </a:r>
          </a:p>
        </p:txBody>
      </p:sp>
      <p:pic>
        <p:nvPicPr>
          <p:cNvPr id="7" name="Image 6" descr="Fold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19" y="1484784"/>
            <a:ext cx="4752975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339752" y="6279123"/>
            <a:ext cx="43929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SL/SB– Synoptiques et vues GTC - Exploitation maintenance CVCD Grand Bercy</a:t>
            </a:r>
          </a:p>
        </p:txBody>
      </p:sp>
      <p:pic>
        <p:nvPicPr>
          <p:cNvPr id="6" name="Image 5" descr="entt-me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-30832"/>
            <a:ext cx="53340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5166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ynthèse CTA Divers BC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9325"/>
            <a:ext cx="9144000" cy="49593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1997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ynthèse CTA Divers BS H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7925"/>
            <a:ext cx="9144000" cy="45005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2674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ynthèse CTA Divers BT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4913"/>
            <a:ext cx="9144000" cy="44465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6114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ous-Station Distribution Fluides B4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7788"/>
            <a:ext cx="9144000" cy="41624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83872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ECS Centre De Conference Et Garage LTB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9525"/>
            <a:ext cx="9144000" cy="42973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1101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Equipements Alimentation Eau &amp; Surpresseurs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0313"/>
            <a:ext cx="9144000" cy="43973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84392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Equipements Compresseurs d'Air Garage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7313"/>
            <a:ext cx="9144000" cy="41433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77613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Equipements Relevage Parking LTB5 LTB6 LTB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4250"/>
            <a:ext cx="9144000" cy="4889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65258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Equipements Savon Liquide LTB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513"/>
            <a:ext cx="9144000" cy="47529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12427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TA1 3 Grandes Salles A Manger 7eme Etage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3800"/>
            <a:ext cx="9144000" cy="44704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916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ynthèse Centrale Frigorifique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3563"/>
            <a:ext cx="9144000" cy="57292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16777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TA1 Bureaux A51 N3 au N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0650"/>
            <a:ext cx="9144000" cy="40751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42888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TA1 Hall Zone Perihperique A3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4925"/>
            <a:ext cx="9144000" cy="42481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84253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TA4 3 Petites Salles A Manger 7eme Etage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8388"/>
            <a:ext cx="9144000" cy="47196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27570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TA4 Bis Cuisine Cercle &amp; Hdm 7eme Etage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8863"/>
            <a:ext cx="9144000" cy="47386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3306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TA6 Reprographie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838"/>
            <a:ext cx="9144000" cy="56467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43041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TA7 Restaurant Cercle et Club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6638"/>
            <a:ext cx="9144000" cy="47831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36307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ynthèse CTA Bureaux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425"/>
            <a:ext cx="9144000" cy="43751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88977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ynthèse CTA Daumesnil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8725"/>
            <a:ext cx="9144000" cy="44005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77815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ynthèse CTA Divers Zone A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5563"/>
            <a:ext cx="9144000" cy="42068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56771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ynthèse CTA Divers Zone A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6025"/>
            <a:ext cx="9144000" cy="44243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6378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ynthèse CPCU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1263"/>
            <a:ext cx="9144000" cy="44354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26666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ynthèse CTA Divers Zones A3A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6663"/>
            <a:ext cx="9144000" cy="43830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78400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ous-Station Distribution Fluides A4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2063"/>
            <a:ext cx="9144000" cy="43322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37459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ous-Station Restaurants Daumesnil A4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0963"/>
            <a:ext cx="9144000" cy="41560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6520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Adoucisseurs LTA8 LTA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813"/>
            <a:ext cx="9144000" cy="45243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45689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Bacs A Graisses Restaurant LTA4 LTA5 LTA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5425"/>
            <a:ext cx="9144000" cy="38671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74393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ECS Daumesnil LTA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6188"/>
            <a:ext cx="9144000" cy="43656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86389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ECS Diderot LTA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3013"/>
            <a:ext cx="9144000" cy="43719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91414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ECS HDM Cercle LTA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9375"/>
            <a:ext cx="9144000" cy="41576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1477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Equipements Alimentation Eau Et Surpresseurs LTA4 LTA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5075"/>
            <a:ext cx="9144000" cy="4387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752644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Equipements Relevage Eaux Usees LTA7 LTA9 LTA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3013"/>
            <a:ext cx="9144000" cy="43719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875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TA1 Bureaux B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2850"/>
            <a:ext cx="9144000" cy="44307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81213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Equipements Savon Liquide LTA7 LTA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0950"/>
            <a:ext cx="9144000" cy="43561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49971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Relevage Eaux Pluviales Et Bassins Douves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1075"/>
            <a:ext cx="9144000" cy="48942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71302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TA3 Bureaux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1075"/>
            <a:ext cx="9144000" cy="48942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023310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TA5 Cuisine Creche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8375"/>
            <a:ext cx="9144000" cy="49196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080781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TA7 Restaurant Reuilly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1088"/>
            <a:ext cx="9144000" cy="46942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146840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ynthèse CTA Bureaux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7588"/>
            <a:ext cx="9144000" cy="48212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45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371699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ynthèse CTA Locaux Divers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9638"/>
            <a:ext cx="9144000" cy="50371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46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963285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ous-Station Distribution Fluides C5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5225"/>
            <a:ext cx="9144000" cy="45259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47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43753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ous-Station Distribution Fluides Chambres Froides C8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3338"/>
            <a:ext cx="9144000" cy="42497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48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778293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Equipement ECS Creche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7563"/>
            <a:ext cx="9144000" cy="52228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49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5723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TA1 Bureaux H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5375"/>
            <a:ext cx="9144000" cy="46672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984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Equipement ECS Restaurant Reuilly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6988"/>
            <a:ext cx="9144000" cy="42640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50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016380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Equipements Alimentation Eau &amp; Surpresseurs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6188"/>
            <a:ext cx="9144000" cy="43640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51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17927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Equipements Relevage E.U LTC1 LTC2 C6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513"/>
            <a:ext cx="9144000" cy="47529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52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221868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PCU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9363"/>
            <a:ext cx="9144000" cy="43576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53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457088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age synthèse froid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0463"/>
            <a:ext cx="9144000" cy="45354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54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845056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TA 2.2 Salle De Réunio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1250"/>
            <a:ext cx="9144000" cy="4635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55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974811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TA 2.7 Restaurant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1250"/>
            <a:ext cx="9144000" cy="4635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56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633202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ynthese CTA Bureaux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0150"/>
            <a:ext cx="9144000" cy="44561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57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488097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ynthese CTA Locaux Divers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8888"/>
            <a:ext cx="9144000" cy="43386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58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433643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ircuits E.C Radiateurs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7925"/>
            <a:ext cx="9144000" cy="45005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59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1873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TA5 Cafeteria Cop Standar Boutiques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6025"/>
            <a:ext cx="9144000" cy="44243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057198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ous Station Distribution Eau chaude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9500"/>
            <a:ext cx="9144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60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413688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ous Station Distribution Eau Glacée D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0300"/>
            <a:ext cx="9144000" cy="45958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61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205333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Equipements E.C.S Restaurant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7925"/>
            <a:ext cx="9144000" cy="45005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62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297892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entrale Production Calorique CPCU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3588"/>
            <a:ext cx="9144000" cy="53292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63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398016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entrale Production Frigorifique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9363"/>
            <a:ext cx="9144000" cy="43576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64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465914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TA 1.1 Bureaux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4900"/>
            <a:ext cx="9144000" cy="46482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65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676594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TA 1.2 Salle De Réunio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7275"/>
            <a:ext cx="9144000" cy="47418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66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087436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ynthese CTA Bureaux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8575"/>
            <a:ext cx="9144000" cy="4260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67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532896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ynthese CTA Locaux Divers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0175"/>
            <a:ext cx="9144000" cy="40560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68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32859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ous Station Distribtion eau glacée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0463"/>
            <a:ext cx="9144000" cy="45370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69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1610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TA8 CTA9 CTA10 Local Onduleurs &amp; PTSB0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2688"/>
            <a:ext cx="9144000" cy="44926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201065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ous Station Distribution eau Chaude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1100"/>
            <a:ext cx="9144000" cy="44942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70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4136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ynthèse CTA Bureaux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1900"/>
            <a:ext cx="9144000" cy="43926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033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ynthèse CTA Divers B2 B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425"/>
            <a:ext cx="9144000" cy="43735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BDFF-41FD-40F4-B06A-5FF2979B29BB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57318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122</Words>
  <Application>Microsoft Office PowerPoint</Application>
  <PresentationFormat>Affichage à l'écran (4:3)</PresentationFormat>
  <Paragraphs>72</Paragraphs>
  <Slides>70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70</vt:i4>
      </vt:variant>
    </vt:vector>
  </HeadingPairs>
  <TitlesOfParts>
    <vt:vector size="73" baseType="lpstr">
      <vt:lpstr>Arial</vt:lpstr>
      <vt:lpstr>Calibri</vt:lpstr>
      <vt:lpstr>Thème Office</vt:lpstr>
      <vt:lpstr>             Annexe 5 au Cahier des Clauses Techniques  Synoptiques et vues d’écran GTC (Liste non exhaustive) Exploitation maintenance CVCD Grand Bercy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MINEFI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Album photo</dc:title>
  <dc:creator>MINEFI</dc:creator>
  <cp:lastModifiedBy>BELLOIN Selda</cp:lastModifiedBy>
  <cp:revision>13</cp:revision>
  <dcterms:created xsi:type="dcterms:W3CDTF">2016-10-10T06:36:50Z</dcterms:created>
  <dcterms:modified xsi:type="dcterms:W3CDTF">2025-06-13T05:45:03Z</dcterms:modified>
</cp:coreProperties>
</file>